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477"/>
    <a:srgbClr val="545454"/>
    <a:srgbClr val="76AFC1"/>
    <a:srgbClr val="5AACDF"/>
    <a:srgbClr val="596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258F0-DFDF-43E9-9990-261F7292E3D1}" v="2" dt="2024-02-28T16:44:50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F5ACD-39CB-49C8-8E99-33909A6436BB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B7F83-8326-42F9-8441-ED12B00A71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853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678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627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952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45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68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076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565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8002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98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21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42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78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5125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024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052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765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B7F83-8326-42F9-8441-ED12B00A71D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468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8B6D46-66F3-6D93-D7F9-A91C9334C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CD1E990-7217-02FC-0CF5-7ED7DCF07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B9EAB9-B7A9-01E6-9543-E31A9A2B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EB9E02-6D2E-D1C6-C9DF-03ABCFB2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03EDD5-2B40-06B6-3D78-7CA7770B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4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0D287D-5C83-AC8C-2DC1-EE473C65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4EBA516-1F55-0A66-BF26-281C15865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03C347-A689-6C4E-CC42-3567B764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9A8A49-4A4E-C01A-8A1F-9EBF908A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1D0BC9-7EFD-F579-F57D-733306F8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6249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987261C-BEE7-B7A5-AE9E-718F2A804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61868E-2A24-2ECD-128F-2263B14B0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B87CF7-4F6F-23C8-A0F2-C6CA8643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1E5B88-4488-583B-3A49-DA3E0D9A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9A8B78-7431-61D2-2F32-0FD9D529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02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DC4C-3F77-1899-A6E3-0B3D4E3B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C9137B-14ED-B731-63FE-F5EA6A64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340DA2-E29E-0FE4-7FAA-2D426811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296953-82B4-EAF1-0423-0F1FC82B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4DCF81-977E-6AFB-D1A1-4AD0FD74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23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8973E1-B170-FB6A-719B-BBD3F125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81DFFD-783E-AB80-40AD-F7A91CF39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EB1A66-2908-CB2F-F290-6F903253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1180AD-52E6-948C-0CB9-DAB5526D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FDCE60-8003-30AC-4EC0-0582CB8F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428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5F2A8B-AA6D-02D2-CA42-444815F9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7F27A2-0278-2091-3503-8AD532046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7C1718-359A-5F1F-CD18-FE8048325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EDFA6F-01E3-EB7A-2C57-E7785102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9860E8-3C52-84B4-73AE-EA207031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1C1B10-2DE5-EEFD-41CA-10B19A10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231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81BE1-82B3-1109-7AD6-84DFB788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81BEB3-5800-BC17-80E8-6D27EAB5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D6F6F30-D20B-6112-CCB4-449AA9D4D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42CF81-1E1A-C84D-3AE5-174D7FA3B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A2E122-22E3-87F9-357C-CB64D1D34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A1F0723-5753-23A0-F9A2-DEB29C51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473A119-003F-2F5D-CCAF-560B00E9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6C25CD-3B0C-CC8B-144D-D845B131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4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4F3930-FC0C-9DD0-084A-C6FF0DD3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FABFAC0-3693-3B8B-8A9D-8C59E7ED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F3D31CE-2B5C-9DD7-B0C0-CE156947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D2B4A3-8B7A-053B-7117-2442B59F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80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737FB0E-463A-ED8B-22D7-965B0615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C1075A5-C0BE-57D8-BB56-F407A259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E44FC8-7C08-E6CD-67E1-3BB0D61B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89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C1763B-9BEB-1E48-6FFD-DB4E91E7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A00C7E-7593-36E5-5DE0-1DDB11E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3135BF-415D-1F42-3191-288FAC609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CD5B9A-3BA7-D2EE-5F3E-2C86695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0315F6-DDEF-724E-F2B8-180855CF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C8070E-E61B-DD19-4523-F897B839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707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3642D-D6A8-3D58-BDD5-1ECF00AF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999285D-8751-65C6-7257-DA806E276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8B3CF1-1D5F-086A-3AC7-725364303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DB7D6E-03F2-B4EA-473B-8AA7D35D7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C53A23-D814-509B-8E8A-4CB5BE26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3F4823-D375-BBDA-7792-06B55874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31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129DA2D-65A5-40C0-CD7B-1FE2473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363FB9-72E3-FA01-76EA-6C4AE4713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47071B-41AD-628E-EAAD-30874639A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AAB17F-D843-4F2D-B1DC-436CD8F0DBC5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567DF4-9D81-0319-5BC7-D8CCD07E2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B1519F-98A0-6EA6-C03B-54710773D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9413F-AE46-446B-81AE-D4BA1F5BE4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645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5EEBABC-945C-F09D-6DE1-F2EA17975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76909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4DD62A-B3EA-4E6A-B97C-C674D3D62D07}"/>
              </a:ext>
            </a:extLst>
          </p:cNvPr>
          <p:cNvSpPr txBox="1"/>
          <p:nvPr/>
        </p:nvSpPr>
        <p:spPr>
          <a:xfrm>
            <a:off x="-571500" y="767020"/>
            <a:ext cx="114554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5400" b="1" i="0" dirty="0">
                <a:solidFill>
                  <a:srgbClr val="3D4477"/>
                </a:solidFill>
                <a:effectLst/>
                <a:latin typeface="Georgia" panose="02040502050405020303" pitchFamily="18" charset="0"/>
                <a:ea typeface="Open Sans" pitchFamily="2" charset="0"/>
                <a:cs typeface="Open Sans" pitchFamily="2" charset="0"/>
              </a:rPr>
              <a:t>SVM</a:t>
            </a:r>
            <a:r>
              <a:rPr lang="it-IT" sz="4000" b="1" i="0" dirty="0">
                <a:effectLst/>
                <a:latin typeface="Georgia" panose="02040502050405020303" pitchFamily="18" charset="0"/>
                <a:ea typeface="Open Sans" pitchFamily="2" charset="0"/>
                <a:cs typeface="Open Sans" pitchFamily="2" charset="0"/>
              </a:rPr>
              <a:t> </a:t>
            </a:r>
            <a:r>
              <a:rPr lang="it-IT" sz="4000" b="1" i="0" dirty="0">
                <a:solidFill>
                  <a:srgbClr val="76AFC1"/>
                </a:solidFill>
                <a:effectLst/>
                <a:latin typeface="Georgia" panose="02040502050405020303" pitchFamily="18" charset="0"/>
                <a:ea typeface="Open Sans" pitchFamily="2" charset="0"/>
                <a:cs typeface="Open Sans" pitchFamily="2" charset="0"/>
              </a:rPr>
              <a:t>PER LE</a:t>
            </a:r>
          </a:p>
          <a:p>
            <a:pPr algn="r"/>
            <a:r>
              <a:rPr lang="it-IT" sz="5400" b="1" dirty="0">
                <a:solidFill>
                  <a:srgbClr val="3D4477"/>
                </a:solidFill>
                <a:latin typeface="Georgia" panose="02040502050405020303" pitchFamily="18" charset="0"/>
                <a:ea typeface="Open Sans" pitchFamily="2" charset="0"/>
                <a:cs typeface="Open Sans" pitchFamily="2" charset="0"/>
              </a:rPr>
              <a:t>TRANSIZIONI</a:t>
            </a:r>
            <a:endParaRPr lang="it-IT" sz="4000" b="1" dirty="0">
              <a:solidFill>
                <a:srgbClr val="3D4477"/>
              </a:solidFill>
              <a:latin typeface="Georgia" panose="02040502050405020303" pitchFamily="18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it-IT" sz="4000" b="1" dirty="0">
                <a:solidFill>
                  <a:srgbClr val="76AFC1"/>
                </a:solidFill>
                <a:latin typeface="Georgia" panose="02040502050405020303" pitchFamily="18" charset="0"/>
                <a:ea typeface="Open Sans" pitchFamily="2" charset="0"/>
                <a:cs typeface="Open Sans" pitchFamily="2" charset="0"/>
              </a:rPr>
              <a:t>DI FASE</a:t>
            </a:r>
          </a:p>
          <a:p>
            <a:pPr algn="r"/>
            <a:r>
              <a:rPr lang="it-IT" sz="4000" b="1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Open Sans" pitchFamily="2" charset="0"/>
                <a:cs typeface="Open Sans" pitchFamily="2" charset="0"/>
              </a:rPr>
              <a:t>nel modello di </a:t>
            </a:r>
            <a:r>
              <a:rPr lang="it-IT" sz="4800" b="1" dirty="0" err="1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Open Sans" pitchFamily="2" charset="0"/>
                <a:cs typeface="Open Sans" pitchFamily="2" charset="0"/>
              </a:rPr>
              <a:t>Ising</a:t>
            </a:r>
            <a:r>
              <a:rPr lang="it-IT" sz="4000" b="1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Open Sans" pitchFamily="2" charset="0"/>
                <a:cs typeface="Open Sans" pitchFamily="2" charset="0"/>
              </a:rPr>
              <a:t> </a:t>
            </a:r>
          </a:p>
          <a:p>
            <a:pPr algn="r"/>
            <a:r>
              <a:rPr lang="it-IT" sz="4000" b="1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  <a:ea typeface="Open Sans" pitchFamily="2" charset="0"/>
                <a:cs typeface="Open Sans" pitchFamily="2" charset="0"/>
              </a:rPr>
              <a:t>in campo trasverso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782899-EAC7-F66B-64C8-6BF5B5E83676}"/>
              </a:ext>
            </a:extLst>
          </p:cNvPr>
          <p:cNvSpPr txBox="1"/>
          <p:nvPr/>
        </p:nvSpPr>
        <p:spPr>
          <a:xfrm>
            <a:off x="3634561" y="5285383"/>
            <a:ext cx="7192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000" dirty="0">
                <a:solidFill>
                  <a:srgbClr val="54545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Progetto per l’esame di Meccanica Quantistica Avanzata di:</a:t>
            </a:r>
          </a:p>
          <a:p>
            <a:pPr algn="r"/>
            <a:r>
              <a:rPr lang="it-IT" sz="2400" dirty="0">
                <a:solidFill>
                  <a:srgbClr val="54545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Dal Cin Mafalda, </a:t>
            </a:r>
            <a:r>
              <a:rPr lang="it-IT" sz="2400" dirty="0" err="1">
                <a:solidFill>
                  <a:srgbClr val="54545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Frausin</a:t>
            </a:r>
            <a:r>
              <a:rPr lang="it-IT" sz="2400" dirty="0">
                <a:solidFill>
                  <a:srgbClr val="54545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Enrico, Di Salvo Enrico</a:t>
            </a:r>
          </a:p>
        </p:txBody>
      </p:sp>
    </p:spTree>
    <p:extLst>
      <p:ext uri="{BB962C8B-B14F-4D97-AF65-F5344CB8AC3E}">
        <p14:creationId xmlns:p14="http://schemas.microsoft.com/office/powerpoint/2010/main" val="582675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84BAC-DFC4-2C1A-72FD-1750BE9C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515EE8-BA5E-D77C-D3D6-6EDE7A91C402}"/>
              </a:ext>
            </a:extLst>
          </p:cNvPr>
          <p:cNvSpPr txBox="1"/>
          <p:nvPr/>
        </p:nvSpPr>
        <p:spPr>
          <a:xfrm>
            <a:off x="2689270" y="5203428"/>
            <a:ext cx="13737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2400" dirty="0"/>
              <a:t>Fidelity SV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BD0580-30F1-5E13-6644-F3B298E544FA}"/>
              </a:ext>
            </a:extLst>
          </p:cNvPr>
          <p:cNvSpPr txBox="1"/>
          <p:nvPr/>
        </p:nvSpPr>
        <p:spPr>
          <a:xfrm>
            <a:off x="7464717" y="5190609"/>
            <a:ext cx="24803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2400" dirty="0"/>
              <a:t>Fidelity 1000 shots</a:t>
            </a:r>
          </a:p>
        </p:txBody>
      </p:sp>
      <p:pic>
        <p:nvPicPr>
          <p:cNvPr id="4" name="Immagine 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334F762-F8FC-E4E7-753B-49A26E97A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9" y="1595120"/>
            <a:ext cx="4664093" cy="3445748"/>
          </a:xfrm>
          <a:prstGeom prst="rect">
            <a:avLst/>
          </a:prstGeom>
        </p:spPr>
      </p:pic>
      <p:pic>
        <p:nvPicPr>
          <p:cNvPr id="10" name="Immagine 9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CE1C399-C518-6A71-068A-09A2143AB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31" y="1565847"/>
            <a:ext cx="4666321" cy="3404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D98BE64-F3A1-1BAD-36AA-F18D50A678EF}"/>
                  </a:ext>
                </a:extLst>
              </p:cNvPr>
              <p:cNvSpPr txBox="1"/>
              <p:nvPr/>
            </p:nvSpPr>
            <p:spPr>
              <a:xfrm>
                <a:off x="2898557" y="1285240"/>
                <a:ext cx="955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=1.02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D98BE64-F3A1-1BAD-36AA-F18D50A67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57" y="1285240"/>
                <a:ext cx="955133" cy="276999"/>
              </a:xfrm>
              <a:prstGeom prst="rect">
                <a:avLst/>
              </a:prstGeom>
              <a:blipFill>
                <a:blip r:embed="rId6"/>
                <a:stretch>
                  <a:fillRect l="-8280" r="-6369" b="-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BB3DC63-C289-52A7-14E1-C09B221EE9AF}"/>
                  </a:ext>
                </a:extLst>
              </p:cNvPr>
              <p:cNvSpPr txBox="1"/>
              <p:nvPr/>
            </p:nvSpPr>
            <p:spPr>
              <a:xfrm>
                <a:off x="8338312" y="1272540"/>
                <a:ext cx="955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BB3DC63-C289-52A7-14E1-C09B221E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312" y="1272540"/>
                <a:ext cx="955133" cy="276999"/>
              </a:xfrm>
              <a:prstGeom prst="rect">
                <a:avLst/>
              </a:prstGeom>
              <a:blipFill>
                <a:blip r:embed="rId7"/>
                <a:stretch>
                  <a:fillRect l="-8280" r="-5732" b="-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E20FC93-F507-C482-88A6-1BCAC1610681}"/>
                  </a:ext>
                </a:extLst>
              </p:cNvPr>
              <p:cNvSpPr txBox="1"/>
              <p:nvPr/>
            </p:nvSpPr>
            <p:spPr>
              <a:xfrm>
                <a:off x="2991560" y="388779"/>
                <a:ext cx="620887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e>
                      </m:d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∪[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E20FC93-F507-C482-88A6-1BCAC1610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60" y="388779"/>
                <a:ext cx="620887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54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E0E17-3BED-1530-5DE0-4AF642A8A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6125033-1446-960A-D574-06F7587F4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50694">
            <a:off x="-1236878" y="-1372467"/>
            <a:ext cx="12822086" cy="12822086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F495B73A-016D-9550-53D5-8E172A7BE066}"/>
              </a:ext>
            </a:extLst>
          </p:cNvPr>
          <p:cNvSpPr/>
          <p:nvPr/>
        </p:nvSpPr>
        <p:spPr>
          <a:xfrm>
            <a:off x="431153" y="295564"/>
            <a:ext cx="9486023" cy="94860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A03C031-7AD1-905D-23B9-6FEF9DAF7809}"/>
                  </a:ext>
                </a:extLst>
              </p:cNvPr>
              <p:cNvSpPr txBox="1"/>
              <p:nvPr/>
            </p:nvSpPr>
            <p:spPr>
              <a:xfrm>
                <a:off x="2773548" y="3695130"/>
                <a:ext cx="5944512" cy="1343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3600" b="0" i="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it-IT" sz="36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36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36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it-IT" sz="36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36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36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36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it-IT" sz="36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it-IT" sz="36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3600" b="0" i="0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36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36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it-IT" sz="36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3600" b="0" i="1" smtClean="0">
                                              <a:solidFill>
                                                <a:srgbClr val="54545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3600" b="0" i="1" smtClean="0">
                                              <a:solidFill>
                                                <a:srgbClr val="54545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it-IT" sz="3600" b="0" i="1" smtClean="0">
                                              <a:solidFill>
                                                <a:srgbClr val="54545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36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sz="3600" b="0" i="1" smtClean="0">
                                              <a:solidFill>
                                                <a:srgbClr val="54545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3600" b="0" i="1" smtClean="0">
                                              <a:solidFill>
                                                <a:srgbClr val="54545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it-IT" sz="3600" b="0" i="1" smtClean="0">
                                              <a:solidFill>
                                                <a:srgbClr val="54545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it-IT" sz="3600" b="0" dirty="0">
                  <a:solidFill>
                    <a:srgbClr val="545454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A03C031-7AD1-905D-23B9-6FEF9DAF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548" y="3695130"/>
                <a:ext cx="5944512" cy="13434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3F90AC-9F0B-D9F0-D0C1-19ABCD80A69E}"/>
              </a:ext>
            </a:extLst>
          </p:cNvPr>
          <p:cNvSpPr txBox="1"/>
          <p:nvPr/>
        </p:nvSpPr>
        <p:spPr>
          <a:xfrm>
            <a:off x="4358640" y="651024"/>
            <a:ext cx="70205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3D4477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FIDELITY</a:t>
            </a: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srgbClr val="3D4477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b="1" i="0" u="none" strike="noStrike" kern="1200" cap="none" spc="0" normalizeH="0" baseline="0" noProof="0" dirty="0">
                <a:ln>
                  <a:noFill/>
                </a:ln>
                <a:solidFill>
                  <a:srgbClr val="3D4477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PER SITO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F3A9A6A-8FF0-C37B-180A-B540A5D22B57}"/>
                  </a:ext>
                </a:extLst>
              </p:cNvPr>
              <p:cNvSpPr txBox="1"/>
              <p:nvPr/>
            </p:nvSpPr>
            <p:spPr>
              <a:xfrm>
                <a:off x="2773548" y="2901174"/>
                <a:ext cx="3966791" cy="638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d>
                        <m:dPr>
                          <m:ctrlP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sz="36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6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3600" b="0" dirty="0">
                  <a:solidFill>
                    <a:srgbClr val="545454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F3A9A6A-8FF0-C37B-180A-B540A5D2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548" y="2901174"/>
                <a:ext cx="3966791" cy="6383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8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BEA47-3728-9360-1869-9C7B1C97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hermata, Policromia, Rettangolo, linea&#10;&#10;Descrizione generata automaticamente">
            <a:extLst>
              <a:ext uri="{FF2B5EF4-FFF2-40B4-BE49-F238E27FC236}">
                <a16:creationId xmlns:a16="http://schemas.microsoft.com/office/drawing/2014/main" id="{C224E78F-F62B-A47D-E45E-6E8593351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99" y="1734816"/>
            <a:ext cx="4690881" cy="3977648"/>
          </a:xfrm>
          <a:prstGeom prst="rect">
            <a:avLst/>
          </a:prstGeom>
        </p:spPr>
      </p:pic>
      <p:pic>
        <p:nvPicPr>
          <p:cNvPr id="9" name="Immagine 8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F888AA3-D624-3A29-E5CE-03D53D1AE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5985"/>
            <a:ext cx="5111506" cy="377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3060DD7-0A46-64D0-886B-9F973C7D8735}"/>
                  </a:ext>
                </a:extLst>
              </p:cNvPr>
              <p:cNvSpPr txBox="1"/>
              <p:nvPr/>
            </p:nvSpPr>
            <p:spPr>
              <a:xfrm>
                <a:off x="8429752" y="1658986"/>
                <a:ext cx="955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3060DD7-0A46-64D0-886B-9F973C7D8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752" y="1658986"/>
                <a:ext cx="955133" cy="276999"/>
              </a:xfrm>
              <a:prstGeom prst="rect">
                <a:avLst/>
              </a:prstGeom>
              <a:blipFill>
                <a:blip r:embed="rId5"/>
                <a:stretch>
                  <a:fillRect l="-8280" r="-6369" b="-28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873695D-D024-C9A7-7F69-7D019C5C2CFD}"/>
                  </a:ext>
                </a:extLst>
              </p:cNvPr>
              <p:cNvSpPr txBox="1"/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873695D-D024-C9A7-7F69-7D019C5C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7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0A3B03-9BD5-F34A-18A7-F1EC3C14B03A}"/>
              </a:ext>
            </a:extLst>
          </p:cNvPr>
          <p:cNvSpPr txBox="1"/>
          <p:nvPr/>
        </p:nvSpPr>
        <p:spPr>
          <a:xfrm>
            <a:off x="499524" y="326965"/>
            <a:ext cx="7020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b="1" i="0" u="none" strike="noStrike" kern="1200" cap="none" spc="0" normalizeH="0" baseline="0" noProof="0" dirty="0">
                <a:ln>
                  <a:noFill/>
                </a:ln>
                <a:solidFill>
                  <a:srgbClr val="3D4477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SCALABILITA’</a:t>
            </a:r>
          </a:p>
        </p:txBody>
      </p:sp>
      <p:pic>
        <p:nvPicPr>
          <p:cNvPr id="4" name="Immagine 3" descr="Immagine che contiene schermata, Policromia, testo, Rettangolo&#10;&#10;Descrizione generata automaticamente">
            <a:extLst>
              <a:ext uri="{FF2B5EF4-FFF2-40B4-BE49-F238E27FC236}">
                <a16:creationId xmlns:a16="http://schemas.microsoft.com/office/drawing/2014/main" id="{29066BD9-868D-43AD-9C2E-B2BC4EC632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1711960"/>
            <a:ext cx="5486400" cy="3657600"/>
          </a:xfrm>
          <a:prstGeom prst="rect">
            <a:avLst/>
          </a:prstGeom>
        </p:spPr>
      </p:pic>
      <p:pic>
        <p:nvPicPr>
          <p:cNvPr id="6" name="Immagine 5" descr="Immagine che contiene schermata, testo, Policromia, Rettangolo&#10;&#10;Descrizione generata automaticamente">
            <a:extLst>
              <a:ext uri="{FF2B5EF4-FFF2-40B4-BE49-F238E27FC236}">
                <a16:creationId xmlns:a16="http://schemas.microsoft.com/office/drawing/2014/main" id="{BD6436F0-D6B7-BBB9-CC5B-0D7DD5D3C0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11960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30E3F7-7C5F-6CD2-F186-11120176B5A0}"/>
                  </a:ext>
                </a:extLst>
              </p:cNvPr>
              <p:cNvSpPr txBox="1"/>
              <p:nvPr/>
            </p:nvSpPr>
            <p:spPr>
              <a:xfrm>
                <a:off x="2973751" y="5369560"/>
                <a:ext cx="10360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30E3F7-7C5F-6CD2-F186-11120176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751" y="5369560"/>
                <a:ext cx="1036053" cy="369332"/>
              </a:xfrm>
              <a:prstGeom prst="rect">
                <a:avLst/>
              </a:prstGeom>
              <a:blipFill>
                <a:blip r:embed="rId5"/>
                <a:stretch>
                  <a:fillRect l="-7059" r="-7059" b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181663E-2B2B-813A-D777-23D91A3A442C}"/>
                  </a:ext>
                </a:extLst>
              </p:cNvPr>
              <p:cNvSpPr txBox="1"/>
              <p:nvPr/>
            </p:nvSpPr>
            <p:spPr>
              <a:xfrm>
                <a:off x="7897829" y="5369560"/>
                <a:ext cx="968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181663E-2B2B-813A-D777-23D91A3A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829" y="5369560"/>
                <a:ext cx="968342" cy="369332"/>
              </a:xfrm>
              <a:prstGeom prst="rect">
                <a:avLst/>
              </a:prstGeom>
              <a:blipFill>
                <a:blip r:embed="rId6"/>
                <a:stretch>
                  <a:fillRect l="-7595" r="-8228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89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3AC2-4E7D-D90F-39D5-2FA8BBFB6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8E1F455-69EB-D773-4AA6-9EF9F9C4152D}"/>
              </a:ext>
            </a:extLst>
          </p:cNvPr>
          <p:cNvSpPr txBox="1"/>
          <p:nvPr/>
        </p:nvSpPr>
        <p:spPr>
          <a:xfrm>
            <a:off x="2689270" y="5203428"/>
            <a:ext cx="13737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2400" dirty="0"/>
              <a:t>Fidelity SV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D108DA-D6EE-25C6-C8A2-C3D02B34EEB7}"/>
              </a:ext>
            </a:extLst>
          </p:cNvPr>
          <p:cNvSpPr txBox="1"/>
          <p:nvPr/>
        </p:nvSpPr>
        <p:spPr>
          <a:xfrm>
            <a:off x="7464717" y="5190609"/>
            <a:ext cx="24803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2400" dirty="0"/>
              <a:t>Fidelity 1000 shots</a:t>
            </a:r>
          </a:p>
        </p:txBody>
      </p:sp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CDD7AD-DF2F-FEDD-CE9F-7D0BF69C0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98" y="1285240"/>
            <a:ext cx="5486400" cy="3657600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A48A080-E585-7543-C6B0-F1DFDFA7E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02" y="1285240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CC6181B-B519-B792-A902-9ED39D5D1A5F}"/>
                  </a:ext>
                </a:extLst>
              </p:cNvPr>
              <p:cNvSpPr txBox="1"/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CC6181B-B519-B792-A902-9ED39D5D1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43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29B9B-E804-2E14-A917-59F962BD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1067D5-5076-ECB7-CAF5-F8A44BEC06BA}"/>
              </a:ext>
            </a:extLst>
          </p:cNvPr>
          <p:cNvSpPr txBox="1"/>
          <p:nvPr/>
        </p:nvSpPr>
        <p:spPr>
          <a:xfrm>
            <a:off x="450283" y="376568"/>
            <a:ext cx="10688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3D4477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EFFETTO DEL RUMORE</a:t>
            </a:r>
          </a:p>
        </p:txBody>
      </p:sp>
      <p:pic>
        <p:nvPicPr>
          <p:cNvPr id="5" name="Immagine 4" descr="Immagine che contiene Policromia, schermata, testo, linea&#10;&#10;Descrizione generata automaticamente">
            <a:extLst>
              <a:ext uri="{FF2B5EF4-FFF2-40B4-BE49-F238E27FC236}">
                <a16:creationId xmlns:a16="http://schemas.microsoft.com/office/drawing/2014/main" id="{857F408A-5B3C-A4E4-9C0B-D26034B2A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741041"/>
            <a:ext cx="10871200" cy="33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6825-AE5E-667A-AAF5-B54526446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4B313EB-DC34-BBCC-0983-E78BCBBC1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2043170"/>
            <a:ext cx="10556240" cy="3352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17A0493-4D39-0B4B-9E32-DC2C42B48B36}"/>
                  </a:ext>
                </a:extLst>
              </p:cNvPr>
              <p:cNvSpPr txBox="1"/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17A0493-4D39-0B4B-9E32-DC2C42B48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415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369FFAAE-F589-B30D-EDA4-F9BCF42EB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77991" y="-2329542"/>
            <a:ext cx="11241466" cy="1238655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FD5F-92D3-C31D-34E1-2C9CDD5B0A93}"/>
              </a:ext>
            </a:extLst>
          </p:cNvPr>
          <p:cNvSpPr txBox="1"/>
          <p:nvPr/>
        </p:nvSpPr>
        <p:spPr>
          <a:xfrm>
            <a:off x="2994189" y="2936557"/>
            <a:ext cx="62036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3200" b="1" dirty="0">
                <a:solidFill>
                  <a:srgbClr val="3D4477"/>
                </a:solidFill>
                <a:latin typeface="Georgia" panose="02040502050405020303" pitchFamily="18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61162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959FB43-40DB-0DD7-5BA1-69FF4985D3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519" b="11814"/>
          <a:stretch/>
        </p:blipFill>
        <p:spPr>
          <a:xfrm>
            <a:off x="-2110018" y="772160"/>
            <a:ext cx="6376909" cy="66294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B341B049-040A-B8FA-DA34-287A6C7B0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519" b="11814"/>
          <a:stretch/>
        </p:blipFill>
        <p:spPr>
          <a:xfrm>
            <a:off x="-2110019" y="2877913"/>
            <a:ext cx="6376909" cy="6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78FE82-5B78-FB74-7261-5662ECBA26D7}"/>
                  </a:ext>
                </a:extLst>
              </p:cNvPr>
              <p:cNvSpPr txBox="1"/>
              <p:nvPr/>
            </p:nvSpPr>
            <p:spPr>
              <a:xfrm>
                <a:off x="3561096" y="1590534"/>
                <a:ext cx="5552407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it-IT" sz="28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  <m:r>
                        <a:rPr lang="it-IT" sz="28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8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78FE82-5B78-FB74-7261-5662ECBA2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096" y="1590534"/>
                <a:ext cx="5552407" cy="1094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DE5D95-FBA9-D9DF-B5A7-E5122212D5C2}"/>
              </a:ext>
            </a:extLst>
          </p:cNvPr>
          <p:cNvSpPr txBox="1"/>
          <p:nvPr/>
        </p:nvSpPr>
        <p:spPr>
          <a:xfrm>
            <a:off x="1094740" y="81026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3D4477"/>
                </a:solidFill>
                <a:latin typeface="Georgia" panose="02040502050405020303" pitchFamily="18" charset="0"/>
              </a:rPr>
              <a:t>HAMILTONIANA DEL MODELLO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0FD9230-3DB9-ADDF-0878-F72CF2D26101}"/>
              </a:ext>
            </a:extLst>
          </p:cNvPr>
          <p:cNvSpPr txBox="1"/>
          <p:nvPr/>
        </p:nvSpPr>
        <p:spPr>
          <a:xfrm>
            <a:off x="1094740" y="2916013"/>
            <a:ext cx="8808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3D4477"/>
                </a:solidFill>
                <a:latin typeface="Georgia" panose="02040502050405020303" pitchFamily="18" charset="0"/>
              </a:rPr>
              <a:t>SVM : Lagrangiana e funzione distanza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F7238E4-F990-0ED8-EDD2-02937C4D0073}"/>
                  </a:ext>
                </a:extLst>
              </p:cNvPr>
              <p:cNvSpPr txBox="1"/>
              <p:nvPr/>
            </p:nvSpPr>
            <p:spPr>
              <a:xfrm>
                <a:off x="3371294" y="3708873"/>
                <a:ext cx="6137962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it-IT" sz="28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sz="2800" dirty="0">
                  <a:solidFill>
                    <a:srgbClr val="545454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F7238E4-F990-0ED8-EDD2-02937C4D0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294" y="3708873"/>
                <a:ext cx="6137962" cy="1094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F0081A3-AC02-AA70-3A48-E1E642C0F3FC}"/>
                  </a:ext>
                </a:extLst>
              </p:cNvPr>
              <p:cNvSpPr txBox="1"/>
              <p:nvPr/>
            </p:nvSpPr>
            <p:spPr>
              <a:xfrm>
                <a:off x="4266891" y="5049397"/>
                <a:ext cx="4140814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it-IT" sz="28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it-IT" sz="28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8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it-IT" sz="2800" dirty="0">
                  <a:solidFill>
                    <a:srgbClr val="545454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F0081A3-AC02-AA70-3A48-E1E642C0F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891" y="5049397"/>
                <a:ext cx="4140814" cy="1094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55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0D251B5E-A297-AA9A-6F80-9FD8FFEEC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48025">
            <a:off x="8214038" y="-2234862"/>
            <a:ext cx="6186488" cy="61864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55318B-845B-0D63-B7C5-B306665931A6}"/>
              </a:ext>
            </a:extLst>
          </p:cNvPr>
          <p:cNvSpPr txBox="1"/>
          <p:nvPr/>
        </p:nvSpPr>
        <p:spPr>
          <a:xfrm>
            <a:off x="6837680" y="589280"/>
            <a:ext cx="4366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4800" b="1" dirty="0">
                <a:solidFill>
                  <a:srgbClr val="3D4477"/>
                </a:solidFill>
                <a:latin typeface="Georgia" panose="02040502050405020303" pitchFamily="18" charset="0"/>
              </a:rPr>
              <a:t>KERNEL</a:t>
            </a:r>
            <a:r>
              <a:rPr lang="it-IT" sz="6000" b="1" dirty="0">
                <a:solidFill>
                  <a:srgbClr val="3D4477"/>
                </a:solidFill>
                <a:latin typeface="Georgia" panose="02040502050405020303" pitchFamily="18" charset="0"/>
              </a:rPr>
              <a:t> </a:t>
            </a:r>
          </a:p>
          <a:p>
            <a:pPr algn="r"/>
            <a:r>
              <a:rPr lang="it-IT" sz="6000" b="1" dirty="0">
                <a:solidFill>
                  <a:srgbClr val="3D4477"/>
                </a:solidFill>
                <a:latin typeface="Georgia" panose="02040502050405020303" pitchFamily="18" charset="0"/>
              </a:rPr>
              <a:t>CLASSICO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8C52DB-A914-C36E-4652-95550940173D}"/>
                  </a:ext>
                </a:extLst>
              </p:cNvPr>
              <p:cNvSpPr txBox="1"/>
              <p:nvPr/>
            </p:nvSpPr>
            <p:spPr>
              <a:xfrm>
                <a:off x="2604018" y="3429000"/>
                <a:ext cx="6983963" cy="638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𝑅𝐵𝐹</m:t>
                          </m:r>
                        </m:sup>
                      </m:sSup>
                      <m:d>
                        <m:dPr>
                          <m:ctrlP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it-IT" sz="36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3600" b="0" i="0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sz="36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||)</m:t>
                          </m:r>
                        </m:e>
                      </m:func>
                    </m:oMath>
                  </m:oMathPara>
                </a14:m>
                <a:endParaRPr lang="it-IT" sz="3600" dirty="0">
                  <a:solidFill>
                    <a:srgbClr val="545454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8C52DB-A914-C36E-4652-955509401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018" y="3429000"/>
                <a:ext cx="6983963" cy="638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36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D6607AB-8FA0-0390-B7CC-65D584FEA9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929640"/>
            <a:ext cx="7498080" cy="4998720"/>
          </a:xfrm>
          <a:prstGeom prst="rect">
            <a:avLst/>
          </a:prstGeom>
        </p:spPr>
      </p:pic>
      <p:pic>
        <p:nvPicPr>
          <p:cNvPr id="21" name="Immagine 20" descr="Immagine che contiene schermata, diagramma, mappa, linea&#10;&#10;Descrizione generata automaticamente">
            <a:extLst>
              <a:ext uri="{FF2B5EF4-FFF2-40B4-BE49-F238E27FC236}">
                <a16:creationId xmlns:a16="http://schemas.microsoft.com/office/drawing/2014/main" id="{27055038-26F7-F38E-9C05-3C16F1AB88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960" y="929640"/>
            <a:ext cx="7498080" cy="4998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D46F7E6-8EF7-105B-FA8F-63DCA876CC8C}"/>
                  </a:ext>
                </a:extLst>
              </p:cNvPr>
              <p:cNvSpPr txBox="1"/>
              <p:nvPr/>
            </p:nvSpPr>
            <p:spPr>
              <a:xfrm>
                <a:off x="2577511" y="5928360"/>
                <a:ext cx="1205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D46F7E6-8EF7-105B-FA8F-63DCA876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511" y="5928360"/>
                <a:ext cx="1205138" cy="369332"/>
              </a:xfrm>
              <a:prstGeom prst="rect">
                <a:avLst/>
              </a:prstGeom>
              <a:blipFill>
                <a:blip r:embed="rId5"/>
                <a:stretch>
                  <a:fillRect l="-6061" r="-6566" b="-2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A5648B4-2535-E016-5BFE-AC51365E5605}"/>
                  </a:ext>
                </a:extLst>
              </p:cNvPr>
              <p:cNvSpPr txBox="1"/>
              <p:nvPr/>
            </p:nvSpPr>
            <p:spPr>
              <a:xfrm>
                <a:off x="8277271" y="5928360"/>
                <a:ext cx="1035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A5648B4-2535-E016-5BFE-AC51365E5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271" y="5928360"/>
                <a:ext cx="1035220" cy="369332"/>
              </a:xfrm>
              <a:prstGeom prst="rect">
                <a:avLst/>
              </a:prstGeom>
              <a:blipFill>
                <a:blip r:embed="rId6"/>
                <a:stretch>
                  <a:fillRect l="-7059" r="-7647" b="-2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76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85323D2-B851-B7D1-12F4-2587B269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9220"/>
            <a:ext cx="6149340" cy="4099560"/>
          </a:xfrm>
          <a:prstGeom prst="rect">
            <a:avLst/>
          </a:prstGeom>
        </p:spPr>
      </p:pic>
      <p:pic>
        <p:nvPicPr>
          <p:cNvPr id="13" name="Immagine 1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C1A467B-0E1E-D3D3-5165-E5A1638136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379220"/>
            <a:ext cx="6149340" cy="4099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51298B-3543-1A05-A6FC-42CD4715B557}"/>
                  </a:ext>
                </a:extLst>
              </p:cNvPr>
              <p:cNvSpPr txBox="1"/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51298B-3543-1A05-A6FC-42CD4715B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88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9C2133E0-310D-F691-33B7-24FA0C85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55" y="2186052"/>
            <a:ext cx="11633200" cy="3081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8E80577-AEFA-41C2-03A3-D7C13CC60E0D}"/>
                  </a:ext>
                </a:extLst>
              </p:cNvPr>
              <p:cNvSpPr txBox="1"/>
              <p:nvPr/>
            </p:nvSpPr>
            <p:spPr>
              <a:xfrm>
                <a:off x="2991560" y="541179"/>
                <a:ext cx="620887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e>
                      </m:d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∪[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8E80577-AEFA-41C2-03A3-D7C13CC60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60" y="541179"/>
                <a:ext cx="6208879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39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A8776DE-7872-8AF2-C056-6325F16F9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712" t="7633" r="23947"/>
          <a:stretch/>
        </p:blipFill>
        <p:spPr>
          <a:xfrm flipH="1">
            <a:off x="431800" y="0"/>
            <a:ext cx="2933700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6DEBD52-50F0-710E-1FEA-5C52670E960D}"/>
              </a:ext>
            </a:extLst>
          </p:cNvPr>
          <p:cNvSpPr txBox="1"/>
          <p:nvPr/>
        </p:nvSpPr>
        <p:spPr>
          <a:xfrm>
            <a:off x="4280819" y="737674"/>
            <a:ext cx="70205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b="1" i="0" u="none" strike="noStrike" kern="1200" cap="none" spc="0" normalizeH="0" baseline="0" noProof="0" dirty="0">
                <a:ln>
                  <a:noFill/>
                </a:ln>
                <a:solidFill>
                  <a:srgbClr val="3D4477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FIDELITY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b="1" dirty="0">
                <a:solidFill>
                  <a:srgbClr val="3D4477"/>
                </a:solidFill>
                <a:latin typeface="Georgia" panose="02040502050405020303" pitchFamily="18" charset="0"/>
              </a:rPr>
              <a:t>TRADIZIONALE</a:t>
            </a:r>
            <a:endParaRPr kumimoji="0" lang="it-IT" sz="6000" b="1" i="0" u="none" strike="noStrike" kern="1200" cap="none" spc="0" normalizeH="0" baseline="0" noProof="0" dirty="0">
              <a:ln>
                <a:noFill/>
              </a:ln>
              <a:solidFill>
                <a:srgbClr val="3D4477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C10C0AA-1BD1-960B-CEE6-A4F33A8B6DB5}"/>
                  </a:ext>
                </a:extLst>
              </p:cNvPr>
              <p:cNvSpPr txBox="1"/>
              <p:nvPr/>
            </p:nvSpPr>
            <p:spPr>
              <a:xfrm>
                <a:off x="2577408" y="3683000"/>
                <a:ext cx="7037183" cy="780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44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44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44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d>
                        <m:dPr>
                          <m:ctrlPr>
                            <a:rPr lang="it-IT" sz="44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44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sz="4400" b="0" i="1" smtClean="0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44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44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44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sz="44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4400" b="0" i="1" smtClean="0">
                                      <a:solidFill>
                                        <a:srgbClr val="5454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44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44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it-IT" sz="4400" b="0" i="1" smtClean="0">
                                          <a:solidFill>
                                            <a:srgbClr val="5454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44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4400" b="0" i="1" smtClean="0">
                                  <a:solidFill>
                                    <a:srgbClr val="54545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sz="4400" b="0" i="1" smtClean="0">
                              <a:solidFill>
                                <a:srgbClr val="545454"/>
                              </a:solidFill>
                              <a:latin typeface="Cambria Math" panose="02040503050406030204" pitchFamily="18" charset="0"/>
                            </a:rPr>
                            <m:t>)⟩</m:t>
                          </m:r>
                        </m:e>
                      </m:d>
                    </m:oMath>
                  </m:oMathPara>
                </a14:m>
                <a:endParaRPr lang="it-IT" sz="4400" dirty="0">
                  <a:solidFill>
                    <a:srgbClr val="545454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C10C0AA-1BD1-960B-CEE6-A4F33A8B6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08" y="3683000"/>
                <a:ext cx="7037183" cy="780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Policromia, linea, testo&#10;&#10;Descrizione generata automaticamente">
            <a:extLst>
              <a:ext uri="{FF2B5EF4-FFF2-40B4-BE49-F238E27FC236}">
                <a16:creationId xmlns:a16="http://schemas.microsoft.com/office/drawing/2014/main" id="{A093E588-F496-6185-F8C3-976E7E2DF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7" y="959485"/>
            <a:ext cx="4657725" cy="4629150"/>
          </a:xfrm>
          <a:prstGeom prst="rect">
            <a:avLst/>
          </a:prstGeom>
        </p:spPr>
      </p:pic>
      <p:pic>
        <p:nvPicPr>
          <p:cNvPr id="5" name="Immagine 4" descr="Immagine che contiene schermata, Policromia, testo, linea&#10;&#10;Descrizione generata automaticamente">
            <a:extLst>
              <a:ext uri="{FF2B5EF4-FFF2-40B4-BE49-F238E27FC236}">
                <a16:creationId xmlns:a16="http://schemas.microsoft.com/office/drawing/2014/main" id="{CC13169E-3DA9-4C98-531B-333B49EA8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0125"/>
            <a:ext cx="5400675" cy="45910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5FC883-D7CF-6629-B492-6990CDB2291A}"/>
              </a:ext>
            </a:extLst>
          </p:cNvPr>
          <p:cNvSpPr txBox="1"/>
          <p:nvPr/>
        </p:nvSpPr>
        <p:spPr>
          <a:xfrm>
            <a:off x="2780710" y="5713849"/>
            <a:ext cx="13737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2400" dirty="0"/>
              <a:t>Fidelity SV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C88453-E4D9-5E90-A20D-BFBF4F15CFC1}"/>
              </a:ext>
            </a:extLst>
          </p:cNvPr>
          <p:cNvSpPr txBox="1"/>
          <p:nvPr/>
        </p:nvSpPr>
        <p:spPr>
          <a:xfrm>
            <a:off x="7556157" y="5701030"/>
            <a:ext cx="24803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2400" dirty="0"/>
              <a:t>Fidelity 1000 shots</a:t>
            </a:r>
          </a:p>
        </p:txBody>
      </p:sp>
    </p:spTree>
    <p:extLst>
      <p:ext uri="{BB962C8B-B14F-4D97-AF65-F5344CB8AC3E}">
        <p14:creationId xmlns:p14="http://schemas.microsoft.com/office/powerpoint/2010/main" val="219005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966D71F-84B8-55D6-4BCE-8A52689FF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85240"/>
            <a:ext cx="5486400" cy="3657600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6B2396-50FD-71B2-CFB6-7AB030712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5240"/>
            <a:ext cx="5486400" cy="36576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5BA52F-A5DE-224F-87AC-B7F57E902BF3}"/>
              </a:ext>
            </a:extLst>
          </p:cNvPr>
          <p:cNvSpPr txBox="1"/>
          <p:nvPr/>
        </p:nvSpPr>
        <p:spPr>
          <a:xfrm>
            <a:off x="2689270" y="5203428"/>
            <a:ext cx="13737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2400" dirty="0"/>
              <a:t>Fidelity SV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67291D-B30A-3D84-61B3-65FA01CEFC28}"/>
              </a:ext>
            </a:extLst>
          </p:cNvPr>
          <p:cNvSpPr txBox="1"/>
          <p:nvPr/>
        </p:nvSpPr>
        <p:spPr>
          <a:xfrm>
            <a:off x="7464717" y="5190609"/>
            <a:ext cx="24803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2400" dirty="0"/>
              <a:t>Fidelity 1000 shots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CFCC5E-5ECD-B651-D7CC-08584A737D7C}"/>
                  </a:ext>
                </a:extLst>
              </p:cNvPr>
              <p:cNvSpPr txBox="1"/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it-IT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it-IT" sz="40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CFCC5E-5ECD-B651-D7CC-08584A73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812" y="388779"/>
                <a:ext cx="408605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97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221</Words>
  <Application>Microsoft Office PowerPoint</Application>
  <PresentationFormat>Widescreen</PresentationFormat>
  <Paragraphs>64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Georgia</vt:lpstr>
      <vt:lpstr>Open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Enrico Di Salvo</dc:creator>
  <cp:lastModifiedBy>Sofia Dal Cin</cp:lastModifiedBy>
  <cp:revision>21</cp:revision>
  <dcterms:created xsi:type="dcterms:W3CDTF">2024-02-28T15:10:55Z</dcterms:created>
  <dcterms:modified xsi:type="dcterms:W3CDTF">2024-03-01T08:50:29Z</dcterms:modified>
</cp:coreProperties>
</file>